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772" r:id="rId3"/>
    <p:sldId id="773" r:id="rId4"/>
    <p:sldId id="774" r:id="rId5"/>
    <p:sldId id="775" r:id="rId6"/>
    <p:sldId id="776" r:id="rId7"/>
    <p:sldId id="782" r:id="rId8"/>
    <p:sldId id="784" r:id="rId9"/>
    <p:sldId id="777" r:id="rId10"/>
    <p:sldId id="783" r:id="rId11"/>
    <p:sldId id="781" r:id="rId12"/>
    <p:sldId id="785" r:id="rId13"/>
    <p:sldId id="786" r:id="rId14"/>
    <p:sldId id="787" r:id="rId15"/>
  </p:sldIdLst>
  <p:sldSz cx="9144000" cy="5143500" type="screen16x9"/>
  <p:notesSz cx="6858000" cy="9144000"/>
  <p:embeddedFontLst>
    <p:embeddedFont>
      <p:font typeface="MiSans Light" panose="00000400000000000000" charset="-122"/>
      <p:regular r:id="rId22"/>
    </p:embeddedFont>
    <p:embeddedFont>
      <p:font typeface="MiSans Bold" panose="00000800000000000000" charset="-122"/>
      <p:bold r:id="rId23"/>
    </p:embeddedFont>
  </p:embeddedFontLst>
  <p:custDataLst>
    <p:tags r:id="rId24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E2A6164-6C94-4D72-A808-DBA72125A748}">
          <p14:sldIdLst>
            <p14:sldId id="772"/>
            <p14:sldId id="773"/>
            <p14:sldId id="774"/>
            <p14:sldId id="775"/>
            <p14:sldId id="776"/>
            <p14:sldId id="782"/>
            <p14:sldId id="784"/>
            <p14:sldId id="777"/>
            <p14:sldId id="783"/>
            <p14:sldId id="781"/>
            <p14:sldId id="785"/>
            <p14:sldId id="786"/>
            <p14:sldId id="787"/>
          </p14:sldIdLst>
        </p14:section>
      </p14:sectionLst>
    </p:ext>
    <p:ext uri="{EFAFB233-063F-42B5-8137-9DF3F51BA10A}">
      <p15:sldGuideLst xmlns:p15="http://schemas.microsoft.com/office/powerpoint/2012/main">
        <p15:guide id="1" pos="224" userDrawn="1">
          <p15:clr>
            <a:srgbClr val="A4A3A4"/>
          </p15:clr>
        </p15:guide>
        <p15:guide id="2" pos="5528" userDrawn="1">
          <p15:clr>
            <a:srgbClr val="A4A3A4"/>
          </p15:clr>
        </p15:guide>
        <p15:guide id="3" orient="horz" pos="401" userDrawn="1">
          <p15:clr>
            <a:srgbClr val="A4A3A4"/>
          </p15:clr>
        </p15:guide>
        <p15:guide id="4" orient="horz" pos="2482" userDrawn="1">
          <p15:clr>
            <a:srgbClr val="A4A3A4"/>
          </p15:clr>
        </p15:guide>
        <p15:guide id="5" orient="horz" pos="3040" userDrawn="1">
          <p15:clr>
            <a:srgbClr val="A4A3A4"/>
          </p15:clr>
        </p15:guide>
        <p15:guide id="6" orient="horz" pos="2992" userDrawn="1">
          <p15:clr>
            <a:srgbClr val="A4A3A4"/>
          </p15:clr>
        </p15:guide>
        <p15:guide id="7" pos="290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哒哒 熊猫" initials="哒哒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7A8F"/>
    <a:srgbClr val="FFFFFF"/>
    <a:srgbClr val="FEFEFE"/>
    <a:srgbClr val="02398A"/>
    <a:srgbClr val="005CA9"/>
    <a:srgbClr val="F4F7FC"/>
    <a:srgbClr val="F4F8FD"/>
    <a:srgbClr val="1D3E8D"/>
    <a:srgbClr val="3684E0"/>
    <a:srgbClr val="F699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694" y="619"/>
      </p:cViewPr>
      <p:guideLst>
        <p:guide pos="224"/>
        <p:guide pos="5528"/>
        <p:guide orient="horz" pos="401"/>
        <p:guide orient="horz" pos="2482"/>
        <p:guide orient="horz" pos="3040"/>
        <p:guide orient="horz" pos="2992"/>
        <p:guide pos="29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gs" Target="tags/tag1.xml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 Light" panose="00000400000000000000" charset="-122"/>
                <a:ea typeface="MiSans Light" panose="00000400000000000000" charset="-122"/>
              </a:rPr>
            </a:fld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 Light" panose="00000400000000000000" charset="-122"/>
                <a:ea typeface="MiSans Light" panose="00000400000000000000" charset="-122"/>
              </a:rPr>
            </a:fld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户外, 建筑, 屋顶, 房子&#10;&#10;描述已自动生成"/>
          <p:cNvPicPr>
            <a:picLocks noChangeAspect="1"/>
          </p:cNvPicPr>
          <p:nvPr userDrawn="1"/>
        </p:nvPicPr>
        <p:blipFill rotWithShape="1"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640"/>
          <a:stretch>
            <a:fillRect/>
          </a:stretch>
        </p:blipFill>
        <p:spPr>
          <a:xfrm>
            <a:off x="0" y="1494971"/>
            <a:ext cx="9144000" cy="36485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2"/>
          <p:cNvSpPr>
            <a:spLocks noGrp="1"/>
          </p:cNvSpPr>
          <p:nvPr>
            <p:ph type="pic" sz="quarter" idx="20"/>
          </p:nvPr>
        </p:nvSpPr>
        <p:spPr>
          <a:xfrm>
            <a:off x="355600" y="1102207"/>
            <a:ext cx="3259470" cy="1678304"/>
          </a:xfrm>
          <a:prstGeom prst="roundRect">
            <a:avLst>
              <a:gd name="adj" fmla="val 6352"/>
            </a:avLst>
          </a:prstGeom>
          <a:solidFill>
            <a:schemeClr val="bg1"/>
          </a:solidFill>
          <a:ln w="3175">
            <a:noFill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5" name="图片占位符 2"/>
          <p:cNvSpPr>
            <a:spLocks noGrp="1"/>
          </p:cNvSpPr>
          <p:nvPr>
            <p:ph type="pic" sz="quarter" idx="21"/>
          </p:nvPr>
        </p:nvSpPr>
        <p:spPr>
          <a:xfrm>
            <a:off x="355600" y="3147696"/>
            <a:ext cx="3259470" cy="1678304"/>
          </a:xfrm>
          <a:prstGeom prst="roundRect">
            <a:avLst>
              <a:gd name="adj" fmla="val 6352"/>
            </a:avLst>
          </a:prstGeom>
          <a:solidFill>
            <a:schemeClr val="bg1"/>
          </a:solidFill>
          <a:ln w="3175">
            <a:noFill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户外, 建筑, 屋顶, 房子&#10;&#10;描述已自动生成"/>
          <p:cNvPicPr>
            <a:picLocks noChangeAspect="1"/>
          </p:cNvPicPr>
          <p:nvPr userDrawn="1"/>
        </p:nvPicPr>
        <p:blipFill rotWithShape="1"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640"/>
          <a:stretch>
            <a:fillRect/>
          </a:stretch>
        </p:blipFill>
        <p:spPr>
          <a:xfrm>
            <a:off x="0" y="1494971"/>
            <a:ext cx="9144000" cy="36485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2"/>
          <p:cNvSpPr>
            <a:spLocks noGrp="1"/>
          </p:cNvSpPr>
          <p:nvPr>
            <p:ph type="pic" sz="quarter" idx="20"/>
          </p:nvPr>
        </p:nvSpPr>
        <p:spPr>
          <a:xfrm>
            <a:off x="228600" y="1197900"/>
            <a:ext cx="8686800" cy="1678304"/>
          </a:xfrm>
          <a:prstGeom prst="roundRect">
            <a:avLst>
              <a:gd name="adj" fmla="val 6352"/>
            </a:avLst>
          </a:prstGeom>
          <a:solidFill>
            <a:schemeClr val="bg1"/>
          </a:solidFill>
          <a:ln w="3175">
            <a:noFill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户外, 建筑, 屋顶, 房子&#10;&#10;描述已自动生成"/>
          <p:cNvPicPr>
            <a:picLocks noChangeAspect="1"/>
          </p:cNvPicPr>
          <p:nvPr userDrawn="1"/>
        </p:nvPicPr>
        <p:blipFill rotWithShape="1"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33649" b="3512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>
            <a:off x="467750" y="810706"/>
            <a:ext cx="8208499" cy="4239596"/>
          </a:xfrm>
          <a:prstGeom prst="roundRect">
            <a:avLst>
              <a:gd name="adj" fmla="val 7472"/>
            </a:avLst>
          </a:prstGeom>
          <a:gradFill>
            <a:gsLst>
              <a:gs pos="19000">
                <a:schemeClr val="bg1"/>
              </a:gs>
              <a:gs pos="100000">
                <a:schemeClr val="bg1"/>
              </a:gs>
            </a:gsLst>
            <a:lin ang="2700000" scaled="1"/>
          </a:gradFill>
          <a:ln>
            <a:noFill/>
          </a:ln>
          <a:effectLst>
            <a:outerShdw blurRad="127000" dist="127000" algn="t" rotWithShape="0">
              <a:srgbClr val="427A8F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/>
            <a:endParaRPr lang="zh-CN" altLang="en-US">
              <a:solidFill>
                <a:prstClr val="white"/>
              </a:solidFill>
              <a:latin typeface="MiSans Light" panose="00000400000000000000" charset="-122"/>
              <a:ea typeface="MiSans Light" panose="00000400000000000000" charset="-122"/>
            </a:endParaRPr>
          </a:p>
        </p:txBody>
      </p:sp>
      <p:pic>
        <p:nvPicPr>
          <p:cNvPr id="4" name="图片 3" descr="图片包含 户外, 建筑, 屋顶, 房子&#10;&#10;描述已自动生成"/>
          <p:cNvPicPr>
            <a:picLocks noChangeAspect="1"/>
          </p:cNvPicPr>
          <p:nvPr userDrawn="1"/>
        </p:nvPicPr>
        <p:blipFill rotWithShape="1"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33649" b="44088"/>
          <a:stretch>
            <a:fillRect/>
          </a:stretch>
        </p:blipFill>
        <p:spPr>
          <a:xfrm>
            <a:off x="0" y="710795"/>
            <a:ext cx="9144000" cy="44327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2"/>
          <p:cNvSpPr>
            <a:spLocks noGrp="1"/>
          </p:cNvSpPr>
          <p:nvPr>
            <p:ph type="pic" sz="quarter" idx="20"/>
          </p:nvPr>
        </p:nvSpPr>
        <p:spPr>
          <a:xfrm>
            <a:off x="471280" y="1492720"/>
            <a:ext cx="1742278" cy="1131424"/>
          </a:xfrm>
          <a:prstGeom prst="roundRect">
            <a:avLst>
              <a:gd name="adj" fmla="val 6352"/>
            </a:avLst>
          </a:prstGeom>
          <a:solidFill>
            <a:schemeClr val="bg1"/>
          </a:solidFill>
          <a:ln w="3175">
            <a:noFill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21"/>
          </p:nvPr>
        </p:nvSpPr>
        <p:spPr>
          <a:xfrm>
            <a:off x="2618138" y="1492720"/>
            <a:ext cx="1742278" cy="1131424"/>
          </a:xfrm>
          <a:prstGeom prst="roundRect">
            <a:avLst>
              <a:gd name="adj" fmla="val 6352"/>
            </a:avLst>
          </a:prstGeom>
          <a:solidFill>
            <a:schemeClr val="bg1"/>
          </a:solidFill>
          <a:ln w="3175">
            <a:noFill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4" name="图片占位符 2"/>
          <p:cNvSpPr>
            <a:spLocks noGrp="1"/>
          </p:cNvSpPr>
          <p:nvPr>
            <p:ph type="pic" sz="quarter" idx="22"/>
          </p:nvPr>
        </p:nvSpPr>
        <p:spPr>
          <a:xfrm>
            <a:off x="4764996" y="1492720"/>
            <a:ext cx="1742278" cy="1131424"/>
          </a:xfrm>
          <a:prstGeom prst="roundRect">
            <a:avLst>
              <a:gd name="adj" fmla="val 6352"/>
            </a:avLst>
          </a:prstGeom>
          <a:solidFill>
            <a:schemeClr val="bg1"/>
          </a:solidFill>
          <a:ln w="3175">
            <a:noFill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5" name="图片占位符 2"/>
          <p:cNvSpPr>
            <a:spLocks noGrp="1"/>
          </p:cNvSpPr>
          <p:nvPr>
            <p:ph type="pic" sz="quarter" idx="23"/>
          </p:nvPr>
        </p:nvSpPr>
        <p:spPr>
          <a:xfrm>
            <a:off x="6911853" y="1501684"/>
            <a:ext cx="1742278" cy="1131424"/>
          </a:xfrm>
          <a:prstGeom prst="roundRect">
            <a:avLst>
              <a:gd name="adj" fmla="val 6352"/>
            </a:avLst>
          </a:prstGeom>
          <a:solidFill>
            <a:schemeClr val="bg1"/>
          </a:solidFill>
          <a:ln w="3175">
            <a:noFill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MiSans Light" panose="00000400000000000000" charset="-122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MiSans Light" panose="00000400000000000000" charset="-122"/>
          <a:ea typeface="MiSans Light" panose="00000400000000000000" charset="-122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Sans Light" panose="00000400000000000000" charset="-122"/>
          <a:ea typeface="MiSans Light" panose="00000400000000000000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MiSans Light" panose="00000400000000000000" charset="-122"/>
          <a:ea typeface="MiSans Light" panose="00000400000000000000" charset="-122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MiSans Light" panose="00000400000000000000" charset="-122"/>
          <a:ea typeface="MiSans Light" panose="00000400000000000000" charset="-122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MiSans Light" panose="00000400000000000000" charset="-122"/>
          <a:ea typeface="MiSans Light" panose="00000400000000000000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8448635" y="374294"/>
            <a:ext cx="327065" cy="286106"/>
            <a:chOff x="8588335" y="361717"/>
            <a:chExt cx="327065" cy="286106"/>
          </a:xfrm>
        </p:grpSpPr>
        <p:sp>
          <p:nvSpPr>
            <p:cNvPr id="58" name="椭圆 57"/>
            <p:cNvSpPr/>
            <p:nvPr/>
          </p:nvSpPr>
          <p:spPr>
            <a:xfrm>
              <a:off x="8588335" y="361717"/>
              <a:ext cx="45719" cy="457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8588335" y="481911"/>
              <a:ext cx="45719" cy="457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>
              <a:off x="8588335" y="602104"/>
              <a:ext cx="45719" cy="457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8729008" y="361717"/>
              <a:ext cx="45719" cy="457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8729008" y="481911"/>
              <a:ext cx="45719" cy="457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8729008" y="602104"/>
              <a:ext cx="45719" cy="457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8869681" y="361717"/>
              <a:ext cx="45719" cy="457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8869681" y="481911"/>
              <a:ext cx="45719" cy="457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8869681" y="602104"/>
              <a:ext cx="45719" cy="457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89520" y="510327"/>
            <a:ext cx="3221840" cy="2527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spc="-150">
                <a:ln w="38100">
                  <a:noFill/>
                </a:ln>
                <a:solidFill>
                  <a:srgbClr val="D53D2A"/>
                </a:solidFill>
                <a:effectLst>
                  <a:outerShdw blurRad="127000" dist="127000" dir="5400000" algn="t" rotWithShape="0">
                    <a:srgbClr val="D53D2A">
                      <a:alpha val="20000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1050" spc="0">
                <a:solidFill>
                  <a:srgbClr val="427A8F"/>
                </a:solidFill>
                <a:effectLst/>
                <a:latin typeface="+mn-ea"/>
                <a:ea typeface="+mn-ea"/>
                <a:sym typeface="MiSans Light" panose="00000400000000000000" charset="-122"/>
              </a:rPr>
              <a:t>计算机与信息学院</a:t>
            </a:r>
            <a:r>
              <a:rPr lang="en-US" altLang="zh-CN" sz="1050" spc="0">
                <a:solidFill>
                  <a:srgbClr val="427A8F"/>
                </a:solidFill>
                <a:effectLst/>
                <a:latin typeface="+mn-ea"/>
                <a:ea typeface="+mn-ea"/>
                <a:sym typeface="MiSans Light" panose="00000400000000000000" charset="-122"/>
              </a:rPr>
              <a:t> </a:t>
            </a:r>
            <a:r>
              <a:rPr lang="zh-CN" altLang="en-US" sz="1050" spc="0">
                <a:solidFill>
                  <a:srgbClr val="427A8F"/>
                </a:solidFill>
                <a:effectLst/>
                <a:latin typeface="+mn-ea"/>
                <a:ea typeface="+mn-ea"/>
                <a:sym typeface="MiSans Light" panose="00000400000000000000" charset="-122"/>
              </a:rPr>
              <a:t>电子信息科学与技术</a:t>
            </a:r>
            <a:r>
              <a:rPr lang="en-US" altLang="zh-CN" sz="1050" spc="0">
                <a:solidFill>
                  <a:srgbClr val="427A8F"/>
                </a:solidFill>
                <a:effectLst/>
                <a:latin typeface="+mn-ea"/>
                <a:ea typeface="+mn-ea"/>
                <a:sym typeface="MiSans Light" panose="00000400000000000000" charset="-122"/>
              </a:rPr>
              <a:t>20-1</a:t>
            </a:r>
            <a:r>
              <a:rPr lang="zh-CN" altLang="en-US" sz="1050" spc="0">
                <a:solidFill>
                  <a:srgbClr val="427A8F"/>
                </a:solidFill>
                <a:effectLst/>
                <a:latin typeface="+mn-ea"/>
                <a:ea typeface="+mn-ea"/>
                <a:sym typeface="MiSans Light" panose="00000400000000000000" charset="-122"/>
              </a:rPr>
              <a:t>班</a:t>
            </a:r>
            <a:endParaRPr lang="zh-CN" altLang="en-US" sz="1050" spc="0">
              <a:solidFill>
                <a:srgbClr val="427A8F"/>
              </a:solidFill>
              <a:effectLst/>
              <a:latin typeface="+mn-ea"/>
              <a:ea typeface="+mn-ea"/>
              <a:sym typeface="MiSans Light" panose="00000400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9520" y="245298"/>
            <a:ext cx="2081893" cy="2527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spc="-150">
                <a:ln w="38100">
                  <a:noFill/>
                </a:ln>
                <a:solidFill>
                  <a:srgbClr val="D53D2A"/>
                </a:solidFill>
                <a:effectLst>
                  <a:outerShdw blurRad="127000" dist="127000" dir="5400000" algn="t" rotWithShape="0">
                    <a:srgbClr val="D53D2A">
                      <a:alpha val="20000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en-US" altLang="zh-CN" sz="1050" spc="0">
                <a:solidFill>
                  <a:srgbClr val="427A8F"/>
                </a:solidFill>
                <a:effectLst/>
                <a:latin typeface="+mj-lt"/>
                <a:sym typeface="MiSans Light" panose="00000400000000000000" charset="-122"/>
              </a:rPr>
              <a:t>HFUT</a:t>
            </a:r>
            <a:endParaRPr lang="en-US" altLang="zh-CN" sz="1050" spc="0">
              <a:solidFill>
                <a:srgbClr val="427A8F"/>
              </a:solidFill>
              <a:effectLst/>
              <a:latin typeface="+mj-lt"/>
              <a:sym typeface="MiSans Light" panose="0000040000000000000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426394" y="1125695"/>
            <a:ext cx="436086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>
                <a:ln w="38100">
                  <a:noFill/>
                </a:ln>
                <a:solidFill>
                  <a:srgbClr val="427A8F"/>
                </a:solidFill>
                <a:effectLst/>
                <a:uLnTx/>
                <a:uFillTx/>
                <a:latin typeface="MiSans Bold" panose="00000800000000000000" charset="-122"/>
                <a:ea typeface="MiSans Light" panose="00000400000000000000" charset="-122"/>
                <a:cs typeface="+mn-cs"/>
                <a:sym typeface="MiSans Light" panose="00000400000000000000" charset="-122"/>
              </a:rPr>
              <a:t>UNIVERSITY GRADUATION THESIS DEFENSE TEMPLATE</a:t>
            </a:r>
            <a:endParaRPr kumimoji="0" lang="zh-CN" altLang="en-US" sz="1050" b="0" i="0" u="none" strike="noStrike" kern="1200" cap="none" spc="0" normalizeH="0" baseline="0" noProof="0">
              <a:ln w="38100">
                <a:noFill/>
              </a:ln>
              <a:solidFill>
                <a:srgbClr val="427A8F"/>
              </a:solidFill>
              <a:effectLst/>
              <a:uLnTx/>
              <a:uFillTx/>
              <a:latin typeface="MiSans Bold" panose="00000800000000000000" charset="-122"/>
              <a:ea typeface="MiSans Light" panose="00000400000000000000" charset="-122"/>
              <a:cs typeface="+mn-cs"/>
              <a:sym typeface="MiSans Light" panose="000004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21722" y="1408436"/>
            <a:ext cx="3570209" cy="76944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4800" kern="100">
                <a:solidFill>
                  <a:schemeClr val="bg1"/>
                </a:solidFill>
                <a:latin typeface="+mj-ea"/>
                <a:ea typeface="+mj-ea"/>
                <a:cs typeface="思源黑体 CN Normal" panose="020B0400000000000000" charset="-122"/>
              </a:defRPr>
            </a:lvl1pPr>
          </a:lstStyle>
          <a:p>
            <a:pPr algn="ctr"/>
            <a:r>
              <a:rPr lang="zh-CN" altLang="en-US" sz="4400" dirty="0">
                <a:solidFill>
                  <a:srgbClr val="427A8F"/>
                </a:solidFill>
                <a:cs typeface="MiSans Light" panose="00000400000000000000" charset="-122"/>
              </a:rPr>
              <a:t>毕业设计验收</a:t>
            </a:r>
            <a:endParaRPr lang="zh-CN" altLang="en-US" sz="4400" dirty="0">
              <a:solidFill>
                <a:srgbClr val="427A8F"/>
              </a:solidFill>
              <a:cs typeface="MiSans Light" panose="0000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5249" y="414996"/>
            <a:ext cx="67595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定位：</a:t>
            </a:r>
            <a:r>
              <a:rPr lang="en-US" altLang="zh-CN" sz="2400" dirty="0"/>
              <a:t>Chan_2D.m</a:t>
            </a:r>
            <a:r>
              <a:rPr lang="zh-CN" altLang="en-US" sz="2400" dirty="0"/>
              <a:t>、</a:t>
            </a:r>
            <a:r>
              <a:rPr lang="en-US" altLang="zh-CN" sz="2400" dirty="0"/>
              <a:t>Chan_3D.m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</a:t>
            </a:r>
            <a:r>
              <a:rPr lang="en-US" altLang="zh-CN" sz="2400" dirty="0"/>
              <a:t>Chan</a:t>
            </a:r>
            <a:r>
              <a:rPr lang="zh-CN" altLang="en-US" sz="2400" dirty="0"/>
              <a:t>算法完成二维及三维空间定位函数。</a:t>
            </a:r>
            <a:endParaRPr lang="en-US" altLang="zh-CN" sz="24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5249" y="414996"/>
            <a:ext cx="67595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定位：</a:t>
            </a:r>
            <a:r>
              <a:rPr lang="en-US" altLang="zh-CN" sz="2400" dirty="0"/>
              <a:t>test2D.m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功能：数据仿真，可调整噪声强度，验证定位效果</a:t>
            </a:r>
            <a:endParaRPr lang="en-US" altLang="zh-CN" sz="24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5249" y="414996"/>
            <a:ext cx="67595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定位：</a:t>
            </a:r>
            <a:r>
              <a:rPr lang="en-US" altLang="zh-CN" sz="2400" dirty="0"/>
              <a:t>test3D.m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功能：射击事件仿真，同时对马赫波和镗口波进行定位，验证定位效果。</a:t>
            </a:r>
            <a:endParaRPr lang="en-US" altLang="zh-CN" sz="24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5249" y="414996"/>
            <a:ext cx="675952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定位：</a:t>
            </a:r>
            <a:r>
              <a:rPr lang="en-US" altLang="zh-CN" sz="2400" dirty="0"/>
              <a:t>experience_3D.m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功能：连接麦克风进行实验，验证定位效果。</a:t>
            </a:r>
            <a:endParaRPr lang="en-US" altLang="zh-CN" sz="24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315328" y="435071"/>
            <a:ext cx="6808763" cy="669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/>
              <a:t>基于TDOA的枪声目标定位系统设计与实现</a:t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8" name="图片 7" descr="图片包含 QR 代码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2044"/>
            <a:ext cx="9144000" cy="18394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5249" y="414996"/>
            <a:ext cx="675952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麦克风接收：</a:t>
            </a:r>
            <a:r>
              <a:rPr lang="en-US" altLang="zh-CN" sz="2400" dirty="0"/>
              <a:t>wave.m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功能：实时显示各传感器波形，当音量超过阈值，记录当前一秒和后两秒的音频，用于记录枪击整个事件。</a:t>
            </a:r>
            <a:endParaRPr lang="en-US" altLang="zh-CN" sz="24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5249" y="414996"/>
            <a:ext cx="6759526" cy="380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麦克风接收：</a:t>
            </a:r>
            <a:r>
              <a:rPr lang="en-US" altLang="zh-CN" sz="2400" dirty="0"/>
              <a:t>Dealy_LMS.m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功能：使用基于</a:t>
            </a:r>
            <a:r>
              <a:rPr lang="en-US" altLang="zh-CN" sz="2400" dirty="0"/>
              <a:t>LMS</a:t>
            </a:r>
            <a:r>
              <a:rPr lang="zh-CN" altLang="en-US" sz="2400" dirty="0"/>
              <a:t>的自适应时延估计方法，计算各个麦克风之间的时延差。</a:t>
            </a:r>
            <a:endParaRPr lang="en-US" altLang="zh-CN" sz="2400" dirty="0"/>
          </a:p>
          <a:p>
            <a:r>
              <a:rPr lang="en-US" altLang="zh-CN" sz="2400" dirty="0"/>
              <a:t>     </a:t>
            </a:r>
            <a:endParaRPr lang="en-US" altLang="zh-CN" sz="2400" dirty="0"/>
          </a:p>
          <a:p>
            <a:r>
              <a:rPr lang="zh-CN" altLang="en-US" sz="2400" dirty="0"/>
              <a:t>运行产生滤波器系数图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5249" y="414996"/>
            <a:ext cx="670939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麦克风接收：</a:t>
            </a:r>
            <a:r>
              <a:rPr lang="en-US" altLang="zh-CN" sz="2400" dirty="0" err="1"/>
              <a:t>Dealy_GCC.m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功能：使用广义互相关方法，计算各个麦克风之间的时延差。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000" dirty="0"/>
              <a:t>运行产生时频域图对比</a:t>
            </a:r>
            <a:endParaRPr lang="en-US" altLang="zh-CN" sz="20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5249" y="414996"/>
            <a:ext cx="675952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识别音频种类：</a:t>
            </a:r>
            <a:r>
              <a:rPr lang="en-US" altLang="zh-CN" sz="2400" dirty="0"/>
              <a:t> </a:t>
            </a:r>
            <a:r>
              <a:rPr lang="en-US" altLang="zh-CN" sz="2400" dirty="0" err="1"/>
              <a:t>FileReading.m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功能：读取数据库的训练集。</a:t>
            </a:r>
            <a:endParaRPr lang="en-US" altLang="zh-CN" sz="24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5249" y="414996"/>
            <a:ext cx="675952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识别音频种类：</a:t>
            </a:r>
            <a:r>
              <a:rPr lang="en-US" altLang="zh-CN" sz="2400" dirty="0"/>
              <a:t> </a:t>
            </a:r>
            <a:r>
              <a:rPr lang="en-US" altLang="zh-CN" sz="2400" dirty="0" err="1"/>
              <a:t>SegmentExtraction.m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功能：对信号进行端点检测，片段提取。</a:t>
            </a:r>
            <a:endParaRPr lang="en-US" altLang="zh-CN" sz="24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5249" y="414996"/>
            <a:ext cx="67595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识别音频种类：</a:t>
            </a:r>
            <a:r>
              <a:rPr lang="en-US" altLang="zh-CN" sz="2400" dirty="0"/>
              <a:t> </a:t>
            </a:r>
            <a:r>
              <a:rPr lang="en-US" altLang="zh-CN" sz="2400" dirty="0" err="1"/>
              <a:t>Training.m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功能：训练</a:t>
            </a:r>
            <a:r>
              <a:rPr lang="en-US" altLang="zh-CN" sz="2400" dirty="0"/>
              <a:t>GMM</a:t>
            </a:r>
            <a:r>
              <a:rPr lang="zh-CN" altLang="en-US" sz="2400" dirty="0"/>
              <a:t>分类模型。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75249" y="414996"/>
            <a:ext cx="6759526" cy="42242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识别音频种类：</a:t>
            </a:r>
            <a:r>
              <a:rPr lang="en-US" altLang="zh-CN" sz="2400" dirty="0"/>
              <a:t> </a:t>
            </a:r>
            <a:r>
              <a:rPr lang="en-US" altLang="zh-CN" sz="2400" dirty="0" err="1"/>
              <a:t>Classification.m</a:t>
            </a:r>
            <a:endParaRPr lang="en-US" altLang="zh-CN" sz="24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功能：实时分类函数。</a:t>
            </a:r>
            <a:endParaRPr lang="en-US" altLang="zh-CN" sz="24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sz="2400" dirty="0"/>
          </a:p>
          <a:p>
            <a:r>
              <a:rPr lang="zh-CN" altLang="en-US" sz="2400" dirty="0"/>
              <a:t>识别音频种类： </a:t>
            </a:r>
            <a:r>
              <a:rPr lang="en-US" altLang="zh-CN" sz="2000" dirty="0" err="1"/>
              <a:t>Classification_test.m</a:t>
            </a:r>
            <a:endParaRPr lang="en-US" altLang="zh-CN" sz="2000" dirty="0"/>
          </a:p>
          <a:p>
            <a:r>
              <a:rPr lang="en-US" altLang="zh-CN" sz="2400" dirty="0"/>
              <a:t>    </a:t>
            </a:r>
            <a:r>
              <a:rPr lang="zh-CN" altLang="en-US" sz="2400" dirty="0"/>
              <a:t>功能：测试分类效果。</a:t>
            </a:r>
            <a:endParaRPr lang="zh-CN" altLang="en-US" sz="24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PP_MARK_KEY" val="f8d000af-ba72-4da1-a222-2ee84f893581"/>
  <p:tag name="ISLIDE.GUIDESSETTING" val="{&quot;Id&quot;:&quot;GuidesStyle_Moderate&quot;,&quot;Name&quot;:&quot;适中&quot;,&quot;Kind&quot;:&quot;System&quot;,&quot;OldGuidesSetting&quot;:{&quot;HeaderHeight&quot;:13.0,&quot;FooterHeight&quot;:6.0,&quot;SideMargin&quot;:4.0,&quot;TopMargin&quot;:0.0,&quot;BottomMargin&quot;:0.0,&quot;IntervalMargin&quot;:1.5}}"/>
  <p:tag name="COMMONDATA" val="eyJjb3VudCI6MTEsImhkaWQiOiIxMTM2MGM5NDg5YjZkZjQzYmJhZjU1MTBhNGEzYmExZiIsInVzZXJDb3VudCI6MX0="/>
  <p:tag name="commondata" val="eyJjb3VudCI6MTIsImhkaWQiOiIxMTM2MGM5NDg5YjZkZjQzYmJhZjU1MTBhNGEzYmExZiIsInVzZXJDb3VudCI6Mn0="/>
</p:tagLst>
</file>

<file path=ppt/theme/theme1.xml><?xml version="1.0" encoding="utf-8"?>
<a:theme xmlns:a="http://schemas.openxmlformats.org/drawingml/2006/main" name="1_Office 主题">
  <a:themeElements>
    <a:clrScheme name="自定义 1378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427A8F"/>
      </a:accent1>
      <a:accent2>
        <a:srgbClr val="F69977"/>
      </a:accent2>
      <a:accent3>
        <a:srgbClr val="D8D8D8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2023MiSans Bold">
      <a:majorFont>
        <a:latin typeface="MiSans Bold"/>
        <a:ea typeface="思源宋体 CN Heavy"/>
        <a:cs typeface=""/>
      </a:majorFont>
      <a:minorFont>
        <a:latin typeface="MiSans Light"/>
        <a:ea typeface="MiSans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MiSans Light"/>
        <a:font script="Hebr" typeface="MiSans Light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 Light"/>
        <a:font script="Uigh" typeface="Microsoft Uighur"/>
        <a:font script="Geor" typeface="Sylfaen"/>
      </a:majorFont>
      <a:min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MiSans Light"/>
        <a:font script="Hebr" typeface="MiSans Light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 Light"/>
        <a:font script="Uigh" typeface="Microsoft Uighur"/>
        <a:font script="Geor" typeface="Sylfaen"/>
      </a:majorFont>
      <a:min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简约风拼色毕业论文答辩模板</Template>
  <TotalTime>0</TotalTime>
  <Words>669</Words>
  <Application>WPS 演示</Application>
  <PresentationFormat>全屏显示(16:9)</PresentationFormat>
  <Paragraphs>199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宋体</vt:lpstr>
      <vt:lpstr>Wingdings</vt:lpstr>
      <vt:lpstr>MiSans Light</vt:lpstr>
      <vt:lpstr>MiSans Bold</vt:lpstr>
      <vt:lpstr>思源黑体 CN Normal</vt:lpstr>
      <vt:lpstr>黑体</vt:lpstr>
      <vt:lpstr>思源宋体 CN Heavy</vt:lpstr>
      <vt:lpstr>微软雅黑</vt:lpstr>
      <vt:lpstr>Arial Unicode MS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熊猫达人</dc:creator>
  <cp:lastModifiedBy>粑粑人</cp:lastModifiedBy>
  <cp:revision>36</cp:revision>
  <dcterms:created xsi:type="dcterms:W3CDTF">2023-03-19T07:11:00Z</dcterms:created>
  <dcterms:modified xsi:type="dcterms:W3CDTF">2024-05-14T12:48:42Z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KSOTemplateUUID">
    <vt:lpwstr>v1.0_mb_yRixPEZQwAYoSmQNIcqlww==</vt:lpwstr>
  </property>
  <property fmtid="{D5CDD505-2E9C-101B-9397-08002B2CF9AE}" pid="4" name="ICV">
    <vt:lpwstr>3FAB759BA16E4874AF78A1CF462336E3_11</vt:lpwstr>
  </property>
</Properties>
</file>